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276" r:id="rId3"/>
    <p:sldId id="270" r:id="rId4"/>
    <p:sldId id="259" r:id="rId5"/>
    <p:sldId id="257" r:id="rId6"/>
    <p:sldId id="271" r:id="rId7"/>
    <p:sldId id="274" r:id="rId8"/>
    <p:sldId id="277" r:id="rId9"/>
    <p:sldId id="278" r:id="rId10"/>
    <p:sldId id="272" r:id="rId11"/>
    <p:sldId id="260" r:id="rId12"/>
    <p:sldId id="275" r:id="rId13"/>
    <p:sldId id="281" r:id="rId14"/>
    <p:sldId id="282" r:id="rId15"/>
    <p:sldId id="279" r:id="rId16"/>
    <p:sldId id="284" r:id="rId17"/>
    <p:sldId id="285" r:id="rId18"/>
    <p:sldId id="289" r:id="rId19"/>
    <p:sldId id="280" r:id="rId20"/>
    <p:sldId id="286" r:id="rId21"/>
    <p:sldId id="287" r:id="rId22"/>
    <p:sldId id="290" r:id="rId23"/>
    <p:sldId id="288" r:id="rId24"/>
    <p:sldId id="292" r:id="rId25"/>
    <p:sldId id="293" r:id="rId26"/>
    <p:sldId id="291" r:id="rId27"/>
    <p:sldId id="296" r:id="rId28"/>
    <p:sldId id="297" r:id="rId29"/>
    <p:sldId id="295" r:id="rId30"/>
    <p:sldId id="298" r:id="rId31"/>
    <p:sldId id="299" r:id="rId32"/>
    <p:sldId id="300" r:id="rId33"/>
    <p:sldId id="294" r:id="rId34"/>
    <p:sldId id="302" r:id="rId35"/>
    <p:sldId id="303" r:id="rId36"/>
    <p:sldId id="304" r:id="rId37"/>
    <p:sldId id="305" r:id="rId38"/>
    <p:sldId id="306" r:id="rId39"/>
    <p:sldId id="307" r:id="rId40"/>
    <p:sldId id="309" r:id="rId41"/>
    <p:sldId id="301" r:id="rId42"/>
    <p:sldId id="308" r:id="rId43"/>
    <p:sldId id="265" r:id="rId44"/>
    <p:sldId id="267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3C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DDEAAE-DE55-45A3-A4F7-3874E0140D37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4D23657-D1E8-4B22-974B-8DC90813F51B}">
      <dgm:prSet phldrT="[Text]"/>
      <dgm:spPr/>
      <dgm:t>
        <a:bodyPr/>
        <a:lstStyle/>
        <a:p>
          <a:r>
            <a:rPr lang="en-US" dirty="0"/>
            <a:t>Step 1 </a:t>
          </a:r>
          <a:br>
            <a:rPr lang="en-US" dirty="0"/>
          </a:br>
          <a:r>
            <a:rPr lang="en-US" dirty="0" smtClean="0"/>
            <a:t>Learn Basics</a:t>
          </a:r>
          <a:endParaRPr lang="en-US" dirty="0"/>
        </a:p>
      </dgm:t>
    </dgm:pt>
    <dgm:pt modelId="{89EF0911-2234-42D0-AEF3-7FADAFD12999}" type="parTrans" cxnId="{99F95D8E-A851-4953-A3C5-9BF7753ED9FA}">
      <dgm:prSet/>
      <dgm:spPr/>
      <dgm:t>
        <a:bodyPr/>
        <a:lstStyle/>
        <a:p>
          <a:endParaRPr lang="en-US"/>
        </a:p>
      </dgm:t>
    </dgm:pt>
    <dgm:pt modelId="{529487B0-19AA-4AAC-8F83-CF2C113EB84D}" type="sibTrans" cxnId="{99F95D8E-A851-4953-A3C5-9BF7753ED9FA}">
      <dgm:prSet/>
      <dgm:spPr/>
      <dgm:t>
        <a:bodyPr/>
        <a:lstStyle/>
        <a:p>
          <a:endParaRPr lang="en-US"/>
        </a:p>
      </dgm:t>
    </dgm:pt>
    <dgm:pt modelId="{EF034794-D109-40B6-8FA2-8971C3123AB6}">
      <dgm:prSet phldrT="[Text]"/>
      <dgm:spPr/>
      <dgm:t>
        <a:bodyPr/>
        <a:lstStyle/>
        <a:p>
          <a:r>
            <a:rPr lang="en-US" dirty="0"/>
            <a:t>Step 2</a:t>
          </a:r>
          <a:br>
            <a:rPr lang="en-US" dirty="0"/>
          </a:br>
          <a:r>
            <a:rPr lang="en-US" dirty="0" smtClean="0"/>
            <a:t>Learning Work Flow</a:t>
          </a:r>
          <a:endParaRPr lang="en-US" dirty="0"/>
        </a:p>
      </dgm:t>
    </dgm:pt>
    <dgm:pt modelId="{64D09C75-3D44-4CEF-9459-5C91DB44A9EA}" type="parTrans" cxnId="{80FF73C0-9BCD-436E-A85B-D6D7D322462C}">
      <dgm:prSet/>
      <dgm:spPr/>
      <dgm:t>
        <a:bodyPr/>
        <a:lstStyle/>
        <a:p>
          <a:endParaRPr lang="en-US"/>
        </a:p>
      </dgm:t>
    </dgm:pt>
    <dgm:pt modelId="{CDDFC891-FC62-4131-A642-2D94388BCCE2}" type="sibTrans" cxnId="{80FF73C0-9BCD-436E-A85B-D6D7D322462C}">
      <dgm:prSet/>
      <dgm:spPr/>
      <dgm:t>
        <a:bodyPr/>
        <a:lstStyle/>
        <a:p>
          <a:endParaRPr lang="en-US"/>
        </a:p>
      </dgm:t>
    </dgm:pt>
    <dgm:pt modelId="{778AA374-0E17-4AEA-8EB6-0C342D57D8D8}">
      <dgm:prSet phldrT="[Text]"/>
      <dgm:spPr/>
      <dgm:t>
        <a:bodyPr/>
        <a:lstStyle/>
        <a:p>
          <a:r>
            <a:rPr lang="en-US" dirty="0"/>
            <a:t>Step 4</a:t>
          </a:r>
          <a:br>
            <a:rPr lang="en-US" dirty="0"/>
          </a:br>
          <a:r>
            <a:rPr lang="en-US" dirty="0" smtClean="0"/>
            <a:t>Set up a new Angular 2 Project with </a:t>
          </a:r>
          <a:r>
            <a:rPr lang="en-US" dirty="0" err="1" smtClean="0"/>
            <a:t>ASP.Net</a:t>
          </a:r>
          <a:r>
            <a:rPr lang="en-US" dirty="0" smtClean="0"/>
            <a:t> Core</a:t>
          </a:r>
          <a:endParaRPr lang="en-US" dirty="0"/>
        </a:p>
      </dgm:t>
    </dgm:pt>
    <dgm:pt modelId="{5E28F01D-9664-415C-A0CD-EBFDAB29426C}" type="parTrans" cxnId="{6F55886F-2AC8-4F4F-B328-821CB3A2117B}">
      <dgm:prSet/>
      <dgm:spPr/>
      <dgm:t>
        <a:bodyPr/>
        <a:lstStyle/>
        <a:p>
          <a:endParaRPr lang="en-US"/>
        </a:p>
      </dgm:t>
    </dgm:pt>
    <dgm:pt modelId="{1A604594-E883-4DA9-8A2A-16DFACE8640A}" type="sibTrans" cxnId="{6F55886F-2AC8-4F4F-B328-821CB3A2117B}">
      <dgm:prSet/>
      <dgm:spPr/>
      <dgm:t>
        <a:bodyPr/>
        <a:lstStyle/>
        <a:p>
          <a:endParaRPr lang="en-US"/>
        </a:p>
      </dgm:t>
    </dgm:pt>
    <dgm:pt modelId="{05F1A7D0-6E45-49DA-80B3-7FF4B8783E58}">
      <dgm:prSet phldrT="[Text]"/>
      <dgm:spPr/>
      <dgm:t>
        <a:bodyPr/>
        <a:lstStyle/>
        <a:p>
          <a:r>
            <a:rPr lang="en-US" dirty="0"/>
            <a:t>Step 5</a:t>
          </a:r>
          <a:br>
            <a:rPr lang="en-US" dirty="0"/>
          </a:br>
          <a:r>
            <a:rPr lang="en-US" dirty="0" smtClean="0"/>
            <a:t>Create a new Project with </a:t>
          </a:r>
          <a:r>
            <a:rPr lang="en-US" dirty="0" err="1" smtClean="0"/>
            <a:t>ASP.Net</a:t>
          </a:r>
          <a:r>
            <a:rPr lang="en-US" dirty="0" smtClean="0"/>
            <a:t> Core and Angular 2</a:t>
          </a:r>
          <a:endParaRPr lang="en-US" dirty="0"/>
        </a:p>
      </dgm:t>
    </dgm:pt>
    <dgm:pt modelId="{3ECE110E-B07E-4F19-B2DF-3E42E99B2E8D}" type="parTrans" cxnId="{33A927E1-3C94-4A92-8DB3-42886008240C}">
      <dgm:prSet/>
      <dgm:spPr/>
      <dgm:t>
        <a:bodyPr/>
        <a:lstStyle/>
        <a:p>
          <a:endParaRPr lang="en-US"/>
        </a:p>
      </dgm:t>
    </dgm:pt>
    <dgm:pt modelId="{47B1D0F3-117D-4CE7-9037-3F5A4995054A}" type="sibTrans" cxnId="{33A927E1-3C94-4A92-8DB3-42886008240C}">
      <dgm:prSet/>
      <dgm:spPr/>
      <dgm:t>
        <a:bodyPr/>
        <a:lstStyle/>
        <a:p>
          <a:endParaRPr lang="en-US"/>
        </a:p>
      </dgm:t>
    </dgm:pt>
    <dgm:pt modelId="{15E11DBD-E9B5-4BCF-A56C-7AAE26CE30DC}">
      <dgm:prSet phldrT="[Text]"/>
      <dgm:spPr/>
      <dgm:t>
        <a:bodyPr/>
        <a:lstStyle/>
        <a:p>
          <a:r>
            <a:rPr lang="en-US" dirty="0"/>
            <a:t>Step 3</a:t>
          </a:r>
          <a:br>
            <a:rPr lang="en-US" dirty="0"/>
          </a:br>
          <a:r>
            <a:rPr lang="en-US" dirty="0" smtClean="0"/>
            <a:t>Wrapping Things Up</a:t>
          </a:r>
          <a:endParaRPr lang="en-US" dirty="0"/>
        </a:p>
      </dgm:t>
    </dgm:pt>
    <dgm:pt modelId="{329BDEDB-415B-4AB3-B964-E819D0C56DBB}" type="sibTrans" cxnId="{5E0737F0-6DE4-4885-BC59-82E10D617E50}">
      <dgm:prSet/>
      <dgm:spPr/>
      <dgm:t>
        <a:bodyPr/>
        <a:lstStyle/>
        <a:p>
          <a:endParaRPr lang="en-US"/>
        </a:p>
      </dgm:t>
    </dgm:pt>
    <dgm:pt modelId="{B7B43D5B-12E9-44B1-B818-4B50F6AD3C0A}" type="parTrans" cxnId="{5E0737F0-6DE4-4885-BC59-82E10D617E50}">
      <dgm:prSet/>
      <dgm:spPr/>
      <dgm:t>
        <a:bodyPr/>
        <a:lstStyle/>
        <a:p>
          <a:endParaRPr lang="en-US"/>
        </a:p>
      </dgm:t>
    </dgm:pt>
    <dgm:pt modelId="{EB3CB291-E23A-4667-A32E-A640A76557A1}" type="pres">
      <dgm:prSet presAssocID="{41DDEAAE-DE55-45A3-A4F7-3874E0140D37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01035298-0CF7-4145-8EE2-24DBFEAF33BB}" type="pres">
      <dgm:prSet presAssocID="{E4D23657-D1E8-4B22-974B-8DC90813F51B}" presName="composite" presStyleCnt="0"/>
      <dgm:spPr/>
    </dgm:pt>
    <dgm:pt modelId="{21E1F518-1190-4883-914B-1FB66E6D3A63}" type="pres">
      <dgm:prSet presAssocID="{E4D23657-D1E8-4B22-974B-8DC90813F51B}" presName="LShape" presStyleLbl="alignNode1" presStyleIdx="0" presStyleCnt="9"/>
      <dgm:spPr/>
    </dgm:pt>
    <dgm:pt modelId="{80B372F1-8EF3-4532-ACC6-E65E1D63ACA2}" type="pres">
      <dgm:prSet presAssocID="{E4D23657-D1E8-4B22-974B-8DC90813F51B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46139E-4627-4CCC-9299-5653D77ED24D}" type="pres">
      <dgm:prSet presAssocID="{E4D23657-D1E8-4B22-974B-8DC90813F51B}" presName="Triangle" presStyleLbl="alignNode1" presStyleIdx="1" presStyleCnt="9"/>
      <dgm:spPr/>
    </dgm:pt>
    <dgm:pt modelId="{780BC64D-2F67-498A-99F6-7EB28080D705}" type="pres">
      <dgm:prSet presAssocID="{529487B0-19AA-4AAC-8F83-CF2C113EB84D}" presName="sibTrans" presStyleCnt="0"/>
      <dgm:spPr/>
    </dgm:pt>
    <dgm:pt modelId="{68E230FA-2656-4C78-B827-58AFD214F445}" type="pres">
      <dgm:prSet presAssocID="{529487B0-19AA-4AAC-8F83-CF2C113EB84D}" presName="space" presStyleCnt="0"/>
      <dgm:spPr/>
    </dgm:pt>
    <dgm:pt modelId="{B07824BD-C1CB-4098-8E38-D3E1F721DF31}" type="pres">
      <dgm:prSet presAssocID="{EF034794-D109-40B6-8FA2-8971C3123AB6}" presName="composite" presStyleCnt="0"/>
      <dgm:spPr/>
    </dgm:pt>
    <dgm:pt modelId="{85769F8C-5820-4CB5-B01D-69A648973D8F}" type="pres">
      <dgm:prSet presAssocID="{EF034794-D109-40B6-8FA2-8971C3123AB6}" presName="LShape" presStyleLbl="alignNode1" presStyleIdx="2" presStyleCnt="9"/>
      <dgm:spPr/>
    </dgm:pt>
    <dgm:pt modelId="{18F7A15A-3ED1-4A32-B700-36B8D6BBE441}" type="pres">
      <dgm:prSet presAssocID="{EF034794-D109-40B6-8FA2-8971C3123AB6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F2BEFC-1674-4E8D-98FF-DE4432BB887C}" type="pres">
      <dgm:prSet presAssocID="{EF034794-D109-40B6-8FA2-8971C3123AB6}" presName="Triangle" presStyleLbl="alignNode1" presStyleIdx="3" presStyleCnt="9"/>
      <dgm:spPr/>
    </dgm:pt>
    <dgm:pt modelId="{E26373E0-D095-405B-9F4A-CC7FBB5BEBD2}" type="pres">
      <dgm:prSet presAssocID="{CDDFC891-FC62-4131-A642-2D94388BCCE2}" presName="sibTrans" presStyleCnt="0"/>
      <dgm:spPr/>
    </dgm:pt>
    <dgm:pt modelId="{8B10941C-73F0-477C-9F3D-EB0A4525ACBE}" type="pres">
      <dgm:prSet presAssocID="{CDDFC891-FC62-4131-A642-2D94388BCCE2}" presName="space" presStyleCnt="0"/>
      <dgm:spPr/>
    </dgm:pt>
    <dgm:pt modelId="{DF2F85E9-6BAE-40EA-8F18-DAFCA3EFFB69}" type="pres">
      <dgm:prSet presAssocID="{15E11DBD-E9B5-4BCF-A56C-7AAE26CE30DC}" presName="composite" presStyleCnt="0"/>
      <dgm:spPr/>
    </dgm:pt>
    <dgm:pt modelId="{A5E67CF4-39ED-4CC8-A27F-E45EA5D3AC44}" type="pres">
      <dgm:prSet presAssocID="{15E11DBD-E9B5-4BCF-A56C-7AAE26CE30DC}" presName="LShape" presStyleLbl="alignNode1" presStyleIdx="4" presStyleCnt="9"/>
      <dgm:spPr/>
    </dgm:pt>
    <dgm:pt modelId="{F0124EB5-2136-46F3-B2F4-41A5196C24A0}" type="pres">
      <dgm:prSet presAssocID="{15E11DBD-E9B5-4BCF-A56C-7AAE26CE30DC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E82CFA-3F05-41CB-A66C-3A904CCE06CE}" type="pres">
      <dgm:prSet presAssocID="{15E11DBD-E9B5-4BCF-A56C-7AAE26CE30DC}" presName="Triangle" presStyleLbl="alignNode1" presStyleIdx="5" presStyleCnt="9"/>
      <dgm:spPr/>
    </dgm:pt>
    <dgm:pt modelId="{F5574CB1-AC1C-4773-A4A7-C4CE14EF6374}" type="pres">
      <dgm:prSet presAssocID="{329BDEDB-415B-4AB3-B964-E819D0C56DBB}" presName="sibTrans" presStyleCnt="0"/>
      <dgm:spPr/>
    </dgm:pt>
    <dgm:pt modelId="{14FCF07D-F999-4928-B62C-1135C3080FD1}" type="pres">
      <dgm:prSet presAssocID="{329BDEDB-415B-4AB3-B964-E819D0C56DBB}" presName="space" presStyleCnt="0"/>
      <dgm:spPr/>
    </dgm:pt>
    <dgm:pt modelId="{2489F161-D1CF-4A3D-8E95-6382395DC25B}" type="pres">
      <dgm:prSet presAssocID="{778AA374-0E17-4AEA-8EB6-0C342D57D8D8}" presName="composite" presStyleCnt="0"/>
      <dgm:spPr/>
    </dgm:pt>
    <dgm:pt modelId="{06EAFCDC-2041-4C37-BE64-7627BAA16382}" type="pres">
      <dgm:prSet presAssocID="{778AA374-0E17-4AEA-8EB6-0C342D57D8D8}" presName="LShape" presStyleLbl="alignNode1" presStyleIdx="6" presStyleCnt="9"/>
      <dgm:spPr/>
    </dgm:pt>
    <dgm:pt modelId="{AFC6068B-131B-444D-AF53-A5A2A6DC9AE7}" type="pres">
      <dgm:prSet presAssocID="{778AA374-0E17-4AEA-8EB6-0C342D57D8D8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2C0D9F-BF11-4D63-A28B-80FA21343A28}" type="pres">
      <dgm:prSet presAssocID="{778AA374-0E17-4AEA-8EB6-0C342D57D8D8}" presName="Triangle" presStyleLbl="alignNode1" presStyleIdx="7" presStyleCnt="9"/>
      <dgm:spPr/>
    </dgm:pt>
    <dgm:pt modelId="{F5EC4F6A-2B4F-420C-9BEA-A14EFB832731}" type="pres">
      <dgm:prSet presAssocID="{1A604594-E883-4DA9-8A2A-16DFACE8640A}" presName="sibTrans" presStyleCnt="0"/>
      <dgm:spPr/>
    </dgm:pt>
    <dgm:pt modelId="{41DC2B0B-BD37-48C1-BB85-7F75AC60BB5F}" type="pres">
      <dgm:prSet presAssocID="{1A604594-E883-4DA9-8A2A-16DFACE8640A}" presName="space" presStyleCnt="0"/>
      <dgm:spPr/>
    </dgm:pt>
    <dgm:pt modelId="{D2C6C114-9E17-4E64-9FCF-9C4365FE25B7}" type="pres">
      <dgm:prSet presAssocID="{05F1A7D0-6E45-49DA-80B3-7FF4B8783E58}" presName="composite" presStyleCnt="0"/>
      <dgm:spPr/>
    </dgm:pt>
    <dgm:pt modelId="{BA06DEFD-3E20-41CA-8CC7-585BE7A02A00}" type="pres">
      <dgm:prSet presAssocID="{05F1A7D0-6E45-49DA-80B3-7FF4B8783E58}" presName="LShape" presStyleLbl="alignNode1" presStyleIdx="8" presStyleCnt="9"/>
      <dgm:spPr/>
    </dgm:pt>
    <dgm:pt modelId="{D81336A4-814F-45EF-B582-2466B0D2E2A7}" type="pres">
      <dgm:prSet presAssocID="{05F1A7D0-6E45-49DA-80B3-7FF4B8783E58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0FF73C0-9BCD-436E-A85B-D6D7D322462C}" srcId="{41DDEAAE-DE55-45A3-A4F7-3874E0140D37}" destId="{EF034794-D109-40B6-8FA2-8971C3123AB6}" srcOrd="1" destOrd="0" parTransId="{64D09C75-3D44-4CEF-9459-5C91DB44A9EA}" sibTransId="{CDDFC891-FC62-4131-A642-2D94388BCCE2}"/>
    <dgm:cxn modelId="{144D3C17-9BB9-4853-A637-BAE8CE37705E}" type="presOf" srcId="{EF034794-D109-40B6-8FA2-8971C3123AB6}" destId="{18F7A15A-3ED1-4A32-B700-36B8D6BBE441}" srcOrd="0" destOrd="0" presId="urn:microsoft.com/office/officeart/2009/3/layout/StepUpProcess"/>
    <dgm:cxn modelId="{5E0737F0-6DE4-4885-BC59-82E10D617E50}" srcId="{41DDEAAE-DE55-45A3-A4F7-3874E0140D37}" destId="{15E11DBD-E9B5-4BCF-A56C-7AAE26CE30DC}" srcOrd="2" destOrd="0" parTransId="{B7B43D5B-12E9-44B1-B818-4B50F6AD3C0A}" sibTransId="{329BDEDB-415B-4AB3-B964-E819D0C56DBB}"/>
    <dgm:cxn modelId="{2607AFFA-E9F8-4160-9AE4-19F4DB2B71C9}" type="presOf" srcId="{41DDEAAE-DE55-45A3-A4F7-3874E0140D37}" destId="{EB3CB291-E23A-4667-A32E-A640A76557A1}" srcOrd="0" destOrd="0" presId="urn:microsoft.com/office/officeart/2009/3/layout/StepUpProcess"/>
    <dgm:cxn modelId="{686E8776-31B9-4547-B165-83B2470E83E1}" type="presOf" srcId="{778AA374-0E17-4AEA-8EB6-0C342D57D8D8}" destId="{AFC6068B-131B-444D-AF53-A5A2A6DC9AE7}" srcOrd="0" destOrd="0" presId="urn:microsoft.com/office/officeart/2009/3/layout/StepUpProcess"/>
    <dgm:cxn modelId="{6F55886F-2AC8-4F4F-B328-821CB3A2117B}" srcId="{41DDEAAE-DE55-45A3-A4F7-3874E0140D37}" destId="{778AA374-0E17-4AEA-8EB6-0C342D57D8D8}" srcOrd="3" destOrd="0" parTransId="{5E28F01D-9664-415C-A0CD-EBFDAB29426C}" sibTransId="{1A604594-E883-4DA9-8A2A-16DFACE8640A}"/>
    <dgm:cxn modelId="{33A927E1-3C94-4A92-8DB3-42886008240C}" srcId="{41DDEAAE-DE55-45A3-A4F7-3874E0140D37}" destId="{05F1A7D0-6E45-49DA-80B3-7FF4B8783E58}" srcOrd="4" destOrd="0" parTransId="{3ECE110E-B07E-4F19-B2DF-3E42E99B2E8D}" sibTransId="{47B1D0F3-117D-4CE7-9037-3F5A4995054A}"/>
    <dgm:cxn modelId="{99F95D8E-A851-4953-A3C5-9BF7753ED9FA}" srcId="{41DDEAAE-DE55-45A3-A4F7-3874E0140D37}" destId="{E4D23657-D1E8-4B22-974B-8DC90813F51B}" srcOrd="0" destOrd="0" parTransId="{89EF0911-2234-42D0-AEF3-7FADAFD12999}" sibTransId="{529487B0-19AA-4AAC-8F83-CF2C113EB84D}"/>
    <dgm:cxn modelId="{6178317C-4B4F-4FC5-8AC2-7ABBDA27CE1F}" type="presOf" srcId="{05F1A7D0-6E45-49DA-80B3-7FF4B8783E58}" destId="{D81336A4-814F-45EF-B582-2466B0D2E2A7}" srcOrd="0" destOrd="0" presId="urn:microsoft.com/office/officeart/2009/3/layout/StepUpProcess"/>
    <dgm:cxn modelId="{A98402AF-AFAB-470F-9C97-EF1C509D8499}" type="presOf" srcId="{15E11DBD-E9B5-4BCF-A56C-7AAE26CE30DC}" destId="{F0124EB5-2136-46F3-B2F4-41A5196C24A0}" srcOrd="0" destOrd="0" presId="urn:microsoft.com/office/officeart/2009/3/layout/StepUpProcess"/>
    <dgm:cxn modelId="{B9285067-C906-4FDE-AAAC-9EE99F7669E3}" type="presOf" srcId="{E4D23657-D1E8-4B22-974B-8DC90813F51B}" destId="{80B372F1-8EF3-4532-ACC6-E65E1D63ACA2}" srcOrd="0" destOrd="0" presId="urn:microsoft.com/office/officeart/2009/3/layout/StepUpProcess"/>
    <dgm:cxn modelId="{D3BFF791-8D8E-4FBF-9F59-1FB887121875}" type="presParOf" srcId="{EB3CB291-E23A-4667-A32E-A640A76557A1}" destId="{01035298-0CF7-4145-8EE2-24DBFEAF33BB}" srcOrd="0" destOrd="0" presId="urn:microsoft.com/office/officeart/2009/3/layout/StepUpProcess"/>
    <dgm:cxn modelId="{AFA2BCAD-2F0B-4C3E-86A6-55A260AD16B0}" type="presParOf" srcId="{01035298-0CF7-4145-8EE2-24DBFEAF33BB}" destId="{21E1F518-1190-4883-914B-1FB66E6D3A63}" srcOrd="0" destOrd="0" presId="urn:microsoft.com/office/officeart/2009/3/layout/StepUpProcess"/>
    <dgm:cxn modelId="{AF2B8620-9DC0-4A87-9014-D45C2D1F8B38}" type="presParOf" srcId="{01035298-0CF7-4145-8EE2-24DBFEAF33BB}" destId="{80B372F1-8EF3-4532-ACC6-E65E1D63ACA2}" srcOrd="1" destOrd="0" presId="urn:microsoft.com/office/officeart/2009/3/layout/StepUpProcess"/>
    <dgm:cxn modelId="{4AA5420E-C2A1-4D24-A1DA-DA9E7976427D}" type="presParOf" srcId="{01035298-0CF7-4145-8EE2-24DBFEAF33BB}" destId="{B746139E-4627-4CCC-9299-5653D77ED24D}" srcOrd="2" destOrd="0" presId="urn:microsoft.com/office/officeart/2009/3/layout/StepUpProcess"/>
    <dgm:cxn modelId="{C3204B2A-D9EE-439E-BA61-A2C860BFF519}" type="presParOf" srcId="{EB3CB291-E23A-4667-A32E-A640A76557A1}" destId="{780BC64D-2F67-498A-99F6-7EB28080D705}" srcOrd="1" destOrd="0" presId="urn:microsoft.com/office/officeart/2009/3/layout/StepUpProcess"/>
    <dgm:cxn modelId="{49AEC91A-7C1D-4222-94BA-4D738F2D6C79}" type="presParOf" srcId="{780BC64D-2F67-498A-99F6-7EB28080D705}" destId="{68E230FA-2656-4C78-B827-58AFD214F445}" srcOrd="0" destOrd="0" presId="urn:microsoft.com/office/officeart/2009/3/layout/StepUpProcess"/>
    <dgm:cxn modelId="{B3ADA2AF-BE62-4C22-84A1-F4C5043918A4}" type="presParOf" srcId="{EB3CB291-E23A-4667-A32E-A640A76557A1}" destId="{B07824BD-C1CB-4098-8E38-D3E1F721DF31}" srcOrd="2" destOrd="0" presId="urn:microsoft.com/office/officeart/2009/3/layout/StepUpProcess"/>
    <dgm:cxn modelId="{D55AC698-F4A8-404D-94F4-78DB0A0637AF}" type="presParOf" srcId="{B07824BD-C1CB-4098-8E38-D3E1F721DF31}" destId="{85769F8C-5820-4CB5-B01D-69A648973D8F}" srcOrd="0" destOrd="0" presId="urn:microsoft.com/office/officeart/2009/3/layout/StepUpProcess"/>
    <dgm:cxn modelId="{6DF3D3A6-F203-4587-9E47-85B7CF8CB3D6}" type="presParOf" srcId="{B07824BD-C1CB-4098-8E38-D3E1F721DF31}" destId="{18F7A15A-3ED1-4A32-B700-36B8D6BBE441}" srcOrd="1" destOrd="0" presId="urn:microsoft.com/office/officeart/2009/3/layout/StepUpProcess"/>
    <dgm:cxn modelId="{B0900791-DD10-486B-8501-E09AD6094101}" type="presParOf" srcId="{B07824BD-C1CB-4098-8E38-D3E1F721DF31}" destId="{F6F2BEFC-1674-4E8D-98FF-DE4432BB887C}" srcOrd="2" destOrd="0" presId="urn:microsoft.com/office/officeart/2009/3/layout/StepUpProcess"/>
    <dgm:cxn modelId="{3EE6A66E-230B-46C6-B833-F1FB7D9677BB}" type="presParOf" srcId="{EB3CB291-E23A-4667-A32E-A640A76557A1}" destId="{E26373E0-D095-405B-9F4A-CC7FBB5BEBD2}" srcOrd="3" destOrd="0" presId="urn:microsoft.com/office/officeart/2009/3/layout/StepUpProcess"/>
    <dgm:cxn modelId="{3C46AB4C-8FD6-4F18-89B0-206793A671D9}" type="presParOf" srcId="{E26373E0-D095-405B-9F4A-CC7FBB5BEBD2}" destId="{8B10941C-73F0-477C-9F3D-EB0A4525ACBE}" srcOrd="0" destOrd="0" presId="urn:microsoft.com/office/officeart/2009/3/layout/StepUpProcess"/>
    <dgm:cxn modelId="{BD02CC66-E7B8-4247-B83C-1E49E3A3190F}" type="presParOf" srcId="{EB3CB291-E23A-4667-A32E-A640A76557A1}" destId="{DF2F85E9-6BAE-40EA-8F18-DAFCA3EFFB69}" srcOrd="4" destOrd="0" presId="urn:microsoft.com/office/officeart/2009/3/layout/StepUpProcess"/>
    <dgm:cxn modelId="{73FD8DEB-3FA4-428D-8D3F-4FFB6F588D0C}" type="presParOf" srcId="{DF2F85E9-6BAE-40EA-8F18-DAFCA3EFFB69}" destId="{A5E67CF4-39ED-4CC8-A27F-E45EA5D3AC44}" srcOrd="0" destOrd="0" presId="urn:microsoft.com/office/officeart/2009/3/layout/StepUpProcess"/>
    <dgm:cxn modelId="{1D96201E-2684-4A2C-ABB0-E762F06034DB}" type="presParOf" srcId="{DF2F85E9-6BAE-40EA-8F18-DAFCA3EFFB69}" destId="{F0124EB5-2136-46F3-B2F4-41A5196C24A0}" srcOrd="1" destOrd="0" presId="urn:microsoft.com/office/officeart/2009/3/layout/StepUpProcess"/>
    <dgm:cxn modelId="{24606857-F5A8-4647-9106-43600BEA9834}" type="presParOf" srcId="{DF2F85E9-6BAE-40EA-8F18-DAFCA3EFFB69}" destId="{D5E82CFA-3F05-41CB-A66C-3A904CCE06CE}" srcOrd="2" destOrd="0" presId="urn:microsoft.com/office/officeart/2009/3/layout/StepUpProcess"/>
    <dgm:cxn modelId="{07D8BB63-7C45-4577-8989-CC9573B5B902}" type="presParOf" srcId="{EB3CB291-E23A-4667-A32E-A640A76557A1}" destId="{F5574CB1-AC1C-4773-A4A7-C4CE14EF6374}" srcOrd="5" destOrd="0" presId="urn:microsoft.com/office/officeart/2009/3/layout/StepUpProcess"/>
    <dgm:cxn modelId="{C4CA2C05-C5A2-47D3-932D-7D1B0EE24BEE}" type="presParOf" srcId="{F5574CB1-AC1C-4773-A4A7-C4CE14EF6374}" destId="{14FCF07D-F999-4928-B62C-1135C3080FD1}" srcOrd="0" destOrd="0" presId="urn:microsoft.com/office/officeart/2009/3/layout/StepUpProcess"/>
    <dgm:cxn modelId="{7F15FDE7-0796-409E-8E14-33BDA45130DC}" type="presParOf" srcId="{EB3CB291-E23A-4667-A32E-A640A76557A1}" destId="{2489F161-D1CF-4A3D-8E95-6382395DC25B}" srcOrd="6" destOrd="0" presId="urn:microsoft.com/office/officeart/2009/3/layout/StepUpProcess"/>
    <dgm:cxn modelId="{A311EB17-7B3B-4E73-8877-7EDCECD2CCA9}" type="presParOf" srcId="{2489F161-D1CF-4A3D-8E95-6382395DC25B}" destId="{06EAFCDC-2041-4C37-BE64-7627BAA16382}" srcOrd="0" destOrd="0" presId="urn:microsoft.com/office/officeart/2009/3/layout/StepUpProcess"/>
    <dgm:cxn modelId="{F054D3EE-12ED-41DF-BC28-75AFF24A2011}" type="presParOf" srcId="{2489F161-D1CF-4A3D-8E95-6382395DC25B}" destId="{AFC6068B-131B-444D-AF53-A5A2A6DC9AE7}" srcOrd="1" destOrd="0" presId="urn:microsoft.com/office/officeart/2009/3/layout/StepUpProcess"/>
    <dgm:cxn modelId="{B3F265FC-C9A3-4AB3-9CED-F7D5EE371186}" type="presParOf" srcId="{2489F161-D1CF-4A3D-8E95-6382395DC25B}" destId="{F62C0D9F-BF11-4D63-A28B-80FA21343A28}" srcOrd="2" destOrd="0" presId="urn:microsoft.com/office/officeart/2009/3/layout/StepUpProcess"/>
    <dgm:cxn modelId="{41FBC4D4-7CE4-4553-BFA6-B9C39AFCA8EF}" type="presParOf" srcId="{EB3CB291-E23A-4667-A32E-A640A76557A1}" destId="{F5EC4F6A-2B4F-420C-9BEA-A14EFB832731}" srcOrd="7" destOrd="0" presId="urn:microsoft.com/office/officeart/2009/3/layout/StepUpProcess"/>
    <dgm:cxn modelId="{604F1BFC-D1C1-4B05-9E80-FEB729EF06F6}" type="presParOf" srcId="{F5EC4F6A-2B4F-420C-9BEA-A14EFB832731}" destId="{41DC2B0B-BD37-48C1-BB85-7F75AC60BB5F}" srcOrd="0" destOrd="0" presId="urn:microsoft.com/office/officeart/2009/3/layout/StepUpProcess"/>
    <dgm:cxn modelId="{C8CE4F5C-2D1E-4F23-B70E-3CA4AB9E86D1}" type="presParOf" srcId="{EB3CB291-E23A-4667-A32E-A640A76557A1}" destId="{D2C6C114-9E17-4E64-9FCF-9C4365FE25B7}" srcOrd="8" destOrd="0" presId="urn:microsoft.com/office/officeart/2009/3/layout/StepUpProcess"/>
    <dgm:cxn modelId="{28DAD026-A7ED-4EA6-BA50-86753202B1A1}" type="presParOf" srcId="{D2C6C114-9E17-4E64-9FCF-9C4365FE25B7}" destId="{BA06DEFD-3E20-41CA-8CC7-585BE7A02A00}" srcOrd="0" destOrd="0" presId="urn:microsoft.com/office/officeart/2009/3/layout/StepUpProcess"/>
    <dgm:cxn modelId="{1A762ABB-221E-44D3-9B21-B2EC055FC66D}" type="presParOf" srcId="{D2C6C114-9E17-4E64-9FCF-9C4365FE25B7}" destId="{D81336A4-814F-45EF-B582-2466B0D2E2A7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33BB8-6C7A-4BE0-9B55-9EAC48D52EC6}" type="datetimeFigureOut">
              <a:rPr lang="en-US"/>
              <a:t>26-12-16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F7AA83-DE31-4E93-AB07-EF7FB05F667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12903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1EF64-F73B-4314-BB6F-BC0937BBDF19}" type="datetimeFigureOut">
              <a:rPr lang="en-US"/>
              <a:t>26-12-16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5E2820-AFE1-45FA-949E-17BDB534E1D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7997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E2820-AFE1-45FA-949E-17BDB534E1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1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know </a:t>
            </a:r>
            <a:r>
              <a:rPr lang="en-US" dirty="0" err="1" smtClean="0"/>
              <a:t>jQuery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AngularJS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ReactJS</a:t>
            </a:r>
            <a:r>
              <a:rPr lang="en-US" baseline="0" dirty="0" smtClean="0"/>
              <a:t>, then why we need to learn angular2 anyway?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E2820-AFE1-45FA-949E-17BDB534E1D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95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935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E2820-AFE1-45FA-949E-17BDB534E1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889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Super Fast,</a:t>
            </a:r>
            <a:r>
              <a:rPr lang="en-US" baseline="0" dirty="0" smtClean="0"/>
              <a:t> faster than </a:t>
            </a:r>
            <a:r>
              <a:rPr lang="en-US" baseline="0" dirty="0" err="1" smtClean="0"/>
              <a:t>AngularJS</a:t>
            </a:r>
            <a:endParaRPr lang="en-US" dirty="0" smtClean="0"/>
          </a:p>
          <a:p>
            <a:r>
              <a:rPr lang="en-US" dirty="0" smtClean="0"/>
              <a:t>Complete Template Engine, no need to use server based template engine</a:t>
            </a:r>
          </a:p>
          <a:p>
            <a:r>
              <a:rPr lang="en-US" dirty="0" smtClean="0"/>
              <a:t>SEO Friendly URL</a:t>
            </a:r>
          </a:p>
          <a:p>
            <a:r>
              <a:rPr lang="en-US" dirty="0" smtClean="0"/>
              <a:t>Easy to learn, if you are used to code in MVC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E2820-AFE1-45FA-949E-17BDB534E1D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34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3" y="304800"/>
            <a:ext cx="7091361" cy="2793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3108804"/>
            <a:ext cx="7091361" cy="8382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B9702-7FBF-4720-8670-571C5E7EEDDE}" type="datetime1">
              <a:rPr lang="en-US"/>
              <a:t>26-12-16</a:t>
            </a:fld>
            <a:endParaRPr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0547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27AEA-BBBB-4C9B-AB23-214EAA8AB789}" type="datetime1">
              <a:rPr lang="en-US"/>
              <a:t>26-12-16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7666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65014" y="304801"/>
            <a:ext cx="17158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9800" y="304801"/>
            <a:ext cx="7502814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1CA30-F5CD-4CA0-B16A-349C6F830700}" type="datetime1">
              <a:rPr lang="en-US"/>
              <a:t>26-12-16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9497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AF48E-ABA0-4B58-B562-D1D7408067C4}" type="datetime1">
              <a:rPr lang="en-US"/>
              <a:t>26-12-16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9990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0013" y="1600200"/>
            <a:ext cx="6400801" cy="2486025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0011" y="4105029"/>
            <a:ext cx="6400801" cy="914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5034C-8BD9-4B0C-893B-33834FAB227F}" type="datetime1">
              <a:rPr lang="en-US"/>
              <a:t>26-12-16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7916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8213" y="1600200"/>
            <a:ext cx="4572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08813" y="1600200"/>
            <a:ext cx="4572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787AA-CBCD-47F9-A04C-7106C508CDE4}" type="datetime1">
              <a:rPr lang="en-US"/>
              <a:t>26-12-16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751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8213" y="1600200"/>
            <a:ext cx="4572000" cy="823912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1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8213" y="2505075"/>
            <a:ext cx="4572000" cy="33375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008813" y="1600200"/>
            <a:ext cx="4572000" cy="823912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1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008813" y="2505075"/>
            <a:ext cx="4572000" cy="33375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CC9DD-75F5-4611-BA0B-CFB1A226639C}" type="datetime1">
              <a:rPr lang="en-US"/>
              <a:t>26-12-16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3046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0F1F9-2D3D-4243-878F-D000C3F2A1C4}" type="datetime1">
              <a:rPr lang="en-US"/>
              <a:t>26-12-16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8309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BCBE8-1824-4658-A8BB-BECFAEB7E35A}" type="datetime1">
              <a:rPr lang="en-US"/>
              <a:t>26-12-16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2526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7612" y="2277477"/>
            <a:ext cx="2743201" cy="2322178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3813" y="533400"/>
            <a:ext cx="6858000" cy="4800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37614" y="4583187"/>
            <a:ext cx="2743200" cy="1131813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5CD17-C377-4DE5-9FCA-CC7471605C58}" type="datetime1">
              <a:rPr lang="en-US"/>
              <a:t>26-12-16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7700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7612" y="2277477"/>
            <a:ext cx="2743201" cy="2322178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8" name="Rounded Rectangle 7"/>
          <p:cNvSpPr/>
          <p:nvPr/>
        </p:nvSpPr>
        <p:spPr>
          <a:xfrm>
            <a:off x="1293812" y="533400"/>
            <a:ext cx="6858001" cy="4800600"/>
          </a:xfrm>
          <a:prstGeom prst="roundRect">
            <a:avLst>
              <a:gd name="adj" fmla="val 4409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408112" y="647700"/>
            <a:ext cx="6629400" cy="4572000"/>
          </a:xfrm>
          <a:prstGeom prst="roundRect">
            <a:avLst>
              <a:gd name="adj" fmla="val 3725"/>
            </a:avLst>
          </a:prstGeom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37614" y="4583187"/>
            <a:ext cx="2743200" cy="1131813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E9F02-BE96-4BAE-86A5-1FA60D24CAE2}" type="datetime1">
              <a:rPr lang="en-US"/>
              <a:t>26-12-16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9301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8213" y="304800"/>
            <a:ext cx="9372600" cy="12004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8213" y="1600200"/>
            <a:ext cx="93726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3576" y="6505078"/>
            <a:ext cx="964036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9D3B9702-7FBF-4720-8670-571C5E7EEDDE}" type="datetime1">
              <a:rPr lang="en-US" smtClean="0"/>
              <a:pPr/>
              <a:t>26-12-16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80159" y="6505078"/>
            <a:ext cx="687641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0814" y="6280298"/>
            <a:ext cx="533399" cy="349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rgbClr val="AB3C19"/>
                </a:solidFill>
              </a:defRPr>
            </a:lvl1pPr>
          </a:lstStyle>
          <a:p>
            <a:fld id="{8FDBFFB2-86D9-4B8F-A59A-553A60B94B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255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SzPct val="80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SzPct val="8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cheatography.com/nathane2005/cheat-sheets/angular2-pipes/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jsref/dom_obj_event.asp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myrighttocode.org/blog/typescript/angular2/angular-2-lifecycle" TargetMode="Externa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tro.com/posts/code/20/Angular-2-Services-Tutorial---Understanding-&amp;-Creating-Them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devdocs.io/angular~2_typescript/" TargetMode="Externa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rarjahin/Dot.NetCore_Angular2_App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typescriptlang.org/docs/tutorial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2262" y="897925"/>
            <a:ext cx="7091361" cy="125343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Angular </a:t>
            </a:r>
            <a:r>
              <a:rPr lang="en-US" sz="4000" dirty="0"/>
              <a:t>2 and </a:t>
            </a:r>
            <a:r>
              <a:rPr lang="en-US" sz="4000" dirty="0" err="1" smtClean="0"/>
              <a:t>TypeScript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with </a:t>
            </a:r>
            <a:r>
              <a:rPr lang="en-US" sz="4000" dirty="0" err="1"/>
              <a:t>ASP.Net</a:t>
            </a:r>
            <a:r>
              <a:rPr lang="en-US" sz="4000" dirty="0"/>
              <a:t> </a:t>
            </a:r>
            <a:r>
              <a:rPr lang="en-US" sz="4000" dirty="0" smtClean="0"/>
              <a:t>Core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49387" y="2151355"/>
            <a:ext cx="2452344" cy="515845"/>
          </a:xfrm>
        </p:spPr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372498" y="2667200"/>
            <a:ext cx="3632888" cy="515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>
                <a:solidFill>
                  <a:srgbClr val="0070C0"/>
                </a:solidFill>
              </a:rPr>
              <a:t>Presented By - S. M. Abrar Jahin</a:t>
            </a:r>
            <a:endParaRPr lang="en-US" sz="1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08213" y="304800"/>
            <a:ext cx="9372600" cy="1200416"/>
          </a:xfrm>
        </p:spPr>
        <p:txBody>
          <a:bodyPr/>
          <a:lstStyle/>
          <a:p>
            <a:r>
              <a:rPr lang="en-US" dirty="0" smtClean="0"/>
              <a:t>Building Block of an Angular 2 App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8212"/>
            <a:ext cx="1219200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56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08213" y="304800"/>
            <a:ext cx="9372600" cy="1200416"/>
          </a:xfrm>
        </p:spPr>
        <p:txBody>
          <a:bodyPr/>
          <a:lstStyle/>
          <a:p>
            <a:pPr algn="ctr"/>
            <a:r>
              <a:rPr lang="en-US" dirty="0" smtClean="0"/>
              <a:t>What is Component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9775"/>
            <a:ext cx="1219200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2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8343" y="231819"/>
            <a:ext cx="9352768" cy="693847"/>
          </a:xfrm>
        </p:spPr>
        <p:txBody>
          <a:bodyPr/>
          <a:lstStyle/>
          <a:p>
            <a:pPr algn="ctr"/>
            <a:r>
              <a:rPr lang="en-US" dirty="0" smtClean="0"/>
              <a:t>Creating a component Class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704" y="1042022"/>
            <a:ext cx="7956591" cy="477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8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8343" y="231819"/>
            <a:ext cx="9352768" cy="693847"/>
          </a:xfrm>
        </p:spPr>
        <p:txBody>
          <a:bodyPr/>
          <a:lstStyle/>
          <a:p>
            <a:pPr algn="ctr"/>
            <a:r>
              <a:rPr lang="en-US" dirty="0" smtClean="0"/>
              <a:t>Creating a component Class : Cont.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944" y="925666"/>
            <a:ext cx="8540111" cy="515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9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81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45328" y="0"/>
            <a:ext cx="9372600" cy="1200416"/>
          </a:xfrm>
        </p:spPr>
        <p:txBody>
          <a:bodyPr/>
          <a:lstStyle/>
          <a:p>
            <a:pPr algn="ctr"/>
            <a:r>
              <a:rPr lang="en-US" dirty="0" smtClean="0"/>
              <a:t>Defining Meta Data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56" y="1200416"/>
            <a:ext cx="11312944" cy="435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6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45328" y="0"/>
            <a:ext cx="9372600" cy="1200416"/>
          </a:xfrm>
        </p:spPr>
        <p:txBody>
          <a:bodyPr/>
          <a:lstStyle/>
          <a:p>
            <a:pPr algn="ctr"/>
            <a:r>
              <a:rPr lang="en-US" dirty="0" smtClean="0"/>
              <a:t>Importing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073" y="1200416"/>
            <a:ext cx="10285927" cy="455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4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3966" y="0"/>
            <a:ext cx="9372600" cy="1200416"/>
          </a:xfrm>
        </p:spPr>
        <p:txBody>
          <a:bodyPr/>
          <a:lstStyle/>
          <a:p>
            <a:pPr algn="ctr"/>
            <a:r>
              <a:rPr lang="en-US" dirty="0" err="1" smtClean="0"/>
              <a:t>Templating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6" y="1098579"/>
            <a:ext cx="12057188" cy="46608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328079" y="5539942"/>
            <a:ext cx="50098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templateUrl</a:t>
            </a:r>
            <a:r>
              <a:rPr lang="en-US" dirty="0" smtClean="0"/>
              <a:t>: </a:t>
            </a:r>
            <a:r>
              <a:rPr lang="en-US" dirty="0"/>
              <a:t>‘</a:t>
            </a:r>
            <a:r>
              <a:rPr lang="en-US" dirty="0" err="1"/>
              <a:t>location_of_the_template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template : require(‘</a:t>
            </a:r>
            <a:r>
              <a:rPr lang="en-US" dirty="0" err="1" smtClean="0"/>
              <a:t>location_of_the_template</a:t>
            </a:r>
            <a:r>
              <a:rPr lang="en-US" dirty="0" smtClean="0"/>
              <a:t>’)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</a:t>
            </a:r>
          </a:p>
        </p:txBody>
      </p:sp>
    </p:spTree>
    <p:extLst>
      <p:ext uri="{BB962C8B-B14F-4D97-AF65-F5344CB8AC3E}">
        <p14:creationId xmlns:p14="http://schemas.microsoft.com/office/powerpoint/2010/main" val="225404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700" y="516566"/>
            <a:ext cx="9372600" cy="680968"/>
          </a:xfrm>
        </p:spPr>
        <p:txBody>
          <a:bodyPr/>
          <a:lstStyle/>
          <a:p>
            <a:pPr algn="ctr"/>
            <a:r>
              <a:rPr lang="en-US" dirty="0"/>
              <a:t>Prerequisite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7534"/>
            <a:ext cx="12192000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1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45328" y="0"/>
            <a:ext cx="9372600" cy="1200416"/>
          </a:xfrm>
        </p:spPr>
        <p:txBody>
          <a:bodyPr/>
          <a:lstStyle/>
          <a:p>
            <a:pPr algn="ctr"/>
            <a:r>
              <a:rPr lang="en-US" dirty="0" smtClean="0"/>
              <a:t>Bootstrapping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1" y="1761009"/>
            <a:ext cx="12047657" cy="333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98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Components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one component in another component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713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45328" y="0"/>
            <a:ext cx="9372600" cy="1200416"/>
          </a:xfrm>
        </p:spPr>
        <p:txBody>
          <a:bodyPr/>
          <a:lstStyle/>
          <a:p>
            <a:pPr algn="ctr"/>
            <a:r>
              <a:rPr lang="en-US" dirty="0" smtClean="0"/>
              <a:t>Component as a Directive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06" y="1200416"/>
            <a:ext cx="11519287" cy="503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208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666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45328" y="0"/>
            <a:ext cx="9372600" cy="1200416"/>
          </a:xfrm>
        </p:spPr>
        <p:txBody>
          <a:bodyPr/>
          <a:lstStyle/>
          <a:p>
            <a:pPr algn="ctr"/>
            <a:r>
              <a:rPr lang="en-US" dirty="0" smtClean="0"/>
              <a:t>Data Binding with Interpolation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860" y="1328834"/>
            <a:ext cx="10444156" cy="397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30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45328" y="0"/>
            <a:ext cx="9372600" cy="1200416"/>
          </a:xfrm>
        </p:spPr>
        <p:txBody>
          <a:bodyPr/>
          <a:lstStyle/>
          <a:p>
            <a:pPr algn="ctr"/>
            <a:r>
              <a:rPr lang="en-US" dirty="0" smtClean="0"/>
              <a:t>Property Binding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571" y="2233762"/>
            <a:ext cx="8142857" cy="2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213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Filtering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8734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45328" y="0"/>
            <a:ext cx="9372600" cy="1200416"/>
          </a:xfrm>
        </p:spPr>
        <p:txBody>
          <a:bodyPr/>
          <a:lstStyle/>
          <a:p>
            <a:pPr algn="ctr"/>
            <a:r>
              <a:rPr lang="en-US" dirty="0" smtClean="0"/>
              <a:t>With Expression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957" y="2085280"/>
            <a:ext cx="7337341" cy="150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961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45328" y="0"/>
            <a:ext cx="9372600" cy="1200416"/>
          </a:xfrm>
        </p:spPr>
        <p:txBody>
          <a:bodyPr/>
          <a:lstStyle/>
          <a:p>
            <a:pPr algn="ctr"/>
            <a:r>
              <a:rPr lang="en-US" dirty="0" smtClean="0"/>
              <a:t>With Pipes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38848" y="4782716"/>
            <a:ext cx="83976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List of Build In Pipes-</a:t>
            </a:r>
          </a:p>
          <a:p>
            <a:r>
              <a:rPr lang="en-US" dirty="0">
                <a:hlinkClick r:id="rId2"/>
              </a:rPr>
              <a:t>https://www.cheatography.com/nathane2005/cheat-sheets/angular2-pipes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We can also create custom pipes.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508" y="1200416"/>
            <a:ext cx="9524364" cy="347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99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347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1295" y="4642652"/>
            <a:ext cx="5947246" cy="648481"/>
          </a:xfrm>
        </p:spPr>
        <p:txBody>
          <a:bodyPr/>
          <a:lstStyle/>
          <a:p>
            <a:pPr algn="ctr"/>
            <a:r>
              <a:rPr lang="en-US" dirty="0" smtClean="0"/>
              <a:t>What will we learn from here?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661295" y="411891"/>
            <a:ext cx="5947246" cy="648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Why Angular 2?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295" y="1060372"/>
            <a:ext cx="5953956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5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45328" y="0"/>
            <a:ext cx="9372600" cy="1200416"/>
          </a:xfrm>
        </p:spPr>
        <p:txBody>
          <a:bodyPr/>
          <a:lstStyle/>
          <a:p>
            <a:pPr algn="ctr"/>
            <a:r>
              <a:rPr lang="en-US" dirty="0" smtClean="0"/>
              <a:t>Dom Events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57589" y="2591335"/>
            <a:ext cx="7941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 DOM </a:t>
            </a:r>
            <a:r>
              <a:rPr lang="en-US" dirty="0"/>
              <a:t>Event List -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www.w3schools.com/jsref/dom_obj_event.asp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345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Triggering DOM </a:t>
            </a:r>
            <a:r>
              <a:rPr lang="en-US" dirty="0" smtClean="0"/>
              <a:t>Events with Event Binding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86" y="1505216"/>
            <a:ext cx="11010827" cy="424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13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9099" y="0"/>
            <a:ext cx="9372600" cy="1200416"/>
          </a:xfrm>
        </p:spPr>
        <p:txBody>
          <a:bodyPr/>
          <a:lstStyle/>
          <a:p>
            <a:pPr algn="ctr"/>
            <a:r>
              <a:rPr lang="en-US" dirty="0"/>
              <a:t>Lifecycle Hooks</a:t>
            </a:r>
          </a:p>
        </p:txBody>
      </p:sp>
      <p:sp>
        <p:nvSpPr>
          <p:cNvPr id="3" name="Rectangle 2"/>
          <p:cNvSpPr/>
          <p:nvPr/>
        </p:nvSpPr>
        <p:spPr>
          <a:xfrm>
            <a:off x="3433620" y="5216749"/>
            <a:ext cx="81523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Of </a:t>
            </a:r>
            <a:r>
              <a:rPr lang="en-US" dirty="0" smtClean="0"/>
              <a:t>Lifecycle Events-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myrighttocode.org/blog/typescript/angular2/angular-2-lifecycle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576" y="1204864"/>
            <a:ext cx="8273645" cy="401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3357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HTTP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75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9099" y="0"/>
            <a:ext cx="9372600" cy="1200416"/>
          </a:xfrm>
        </p:spPr>
        <p:txBody>
          <a:bodyPr/>
          <a:lstStyle/>
          <a:p>
            <a:pPr algn="ctr"/>
            <a:r>
              <a:rPr lang="en-US" dirty="0" smtClean="0"/>
              <a:t>Dependency Injection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042" y="1200416"/>
            <a:ext cx="9720679" cy="464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026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9099" y="0"/>
            <a:ext cx="9372600" cy="1200416"/>
          </a:xfrm>
        </p:spPr>
        <p:txBody>
          <a:bodyPr/>
          <a:lstStyle/>
          <a:p>
            <a:pPr algn="ctr"/>
            <a:r>
              <a:rPr lang="en-US" dirty="0" smtClean="0"/>
              <a:t>Service – Process of Working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662" y="1200416"/>
            <a:ext cx="5519474" cy="500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480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9099" y="0"/>
            <a:ext cx="9372600" cy="1200416"/>
          </a:xfrm>
        </p:spPr>
        <p:txBody>
          <a:bodyPr/>
          <a:lstStyle/>
          <a:p>
            <a:pPr algn="ctr"/>
            <a:r>
              <a:rPr lang="en-US" dirty="0" smtClean="0"/>
              <a:t>Creating a Service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630" y="1227252"/>
            <a:ext cx="8730739" cy="44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622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9099" y="0"/>
            <a:ext cx="9372600" cy="1200416"/>
          </a:xfrm>
        </p:spPr>
        <p:txBody>
          <a:bodyPr/>
          <a:lstStyle/>
          <a:p>
            <a:pPr algn="ctr"/>
            <a:r>
              <a:rPr lang="en-US" dirty="0" smtClean="0"/>
              <a:t>Registering a Service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564" y="1193892"/>
            <a:ext cx="9378872" cy="447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479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9099" y="0"/>
            <a:ext cx="9372600" cy="1200416"/>
          </a:xfrm>
        </p:spPr>
        <p:txBody>
          <a:bodyPr/>
          <a:lstStyle/>
          <a:p>
            <a:pPr algn="ctr"/>
            <a:r>
              <a:rPr lang="en-US" dirty="0" smtClean="0"/>
              <a:t>Inject a Service to Use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00" y="1112876"/>
            <a:ext cx="9083400" cy="46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677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9099" y="0"/>
            <a:ext cx="9372600" cy="1200416"/>
          </a:xfrm>
        </p:spPr>
        <p:txBody>
          <a:bodyPr/>
          <a:lstStyle/>
          <a:p>
            <a:pPr algn="ctr"/>
            <a:r>
              <a:rPr lang="en-US" dirty="0" smtClean="0"/>
              <a:t>Calling a Service Method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109" y="1200416"/>
            <a:ext cx="6136580" cy="556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1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8359" y="266164"/>
            <a:ext cx="9372600" cy="1200416"/>
          </a:xfrm>
        </p:spPr>
        <p:txBody>
          <a:bodyPr/>
          <a:lstStyle/>
          <a:p>
            <a:pPr algn="ctr"/>
            <a:r>
              <a:rPr lang="en-US" dirty="0" smtClean="0"/>
              <a:t>How will we learn from here?</a:t>
            </a:r>
            <a:endParaRPr lang="en-US" dirty="0"/>
          </a:p>
        </p:txBody>
      </p:sp>
      <p:graphicFrame>
        <p:nvGraphicFramePr>
          <p:cNvPr id="15" name="Content Placeholder 14" descr="Step Up Process diagram showing 5 steps ascending" title="Smart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0336181"/>
              </p:ext>
            </p:extLst>
          </p:nvPr>
        </p:nvGraphicFramePr>
        <p:xfrm>
          <a:off x="2208213" y="1600200"/>
          <a:ext cx="93726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250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9099" y="0"/>
            <a:ext cx="9372600" cy="1200416"/>
          </a:xfrm>
        </p:spPr>
        <p:txBody>
          <a:bodyPr/>
          <a:lstStyle/>
          <a:p>
            <a:pPr algn="ctr"/>
            <a:r>
              <a:rPr lang="en-US" dirty="0" smtClean="0"/>
              <a:t>Creating a HTTP Request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354" y="1200416"/>
            <a:ext cx="6470090" cy="50598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5792" y="6565612"/>
            <a:ext cx="119792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More can be found - </a:t>
            </a:r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://coursetro.com/posts/code/20/Angular-2-Services-Tutorial---Understanding-&amp;-</a:t>
            </a:r>
            <a:r>
              <a:rPr lang="en-US" sz="1600" dirty="0" smtClean="0">
                <a:hlinkClick r:id="rId3"/>
              </a:rPr>
              <a:t>Creating-Them</a:t>
            </a:r>
            <a:endParaRPr lang="en-US" sz="1600" dirty="0" smtClean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961990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162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9099" y="0"/>
            <a:ext cx="9372600" cy="1200416"/>
          </a:xfrm>
        </p:spPr>
        <p:txBody>
          <a:bodyPr/>
          <a:lstStyle/>
          <a:p>
            <a:pPr algn="ctr"/>
            <a:r>
              <a:rPr lang="en-US" dirty="0" smtClean="0"/>
              <a:t>Configuring Routes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59" y="1427411"/>
            <a:ext cx="11599682" cy="400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869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087" y="214648"/>
            <a:ext cx="9372600" cy="1200416"/>
          </a:xfrm>
        </p:spPr>
        <p:txBody>
          <a:bodyPr/>
          <a:lstStyle/>
          <a:p>
            <a:pPr algn="ctr"/>
            <a:r>
              <a:rPr lang="en-US" dirty="0" smtClean="0"/>
              <a:t>What we can do from here?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208213" y="1600200"/>
            <a:ext cx="9372600" cy="4114800"/>
          </a:xfrm>
          <a:prstGeom prst="rect">
            <a:avLst/>
          </a:prstGeom>
        </p:spPr>
        <p:txBody>
          <a:bodyPr numCol="1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8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Documentation </a:t>
            </a:r>
            <a:r>
              <a:rPr lang="en-US" dirty="0"/>
              <a:t>- </a:t>
            </a:r>
            <a:r>
              <a:rPr lang="en-US" dirty="0">
                <a:hlinkClick r:id="rId2"/>
              </a:rPr>
              <a:t>http://devdocs.io/angular~2_typescript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Create a new App with Angular 2</a:t>
            </a:r>
          </a:p>
        </p:txBody>
      </p:sp>
    </p:spTree>
    <p:extLst>
      <p:ext uri="{BB962C8B-B14F-4D97-AF65-F5344CB8AC3E}">
        <p14:creationId xmlns:p14="http://schemas.microsoft.com/office/powerpoint/2010/main" val="33529440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132" y="3129566"/>
            <a:ext cx="3485868" cy="299750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78775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All contents -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github.com/abrarjahin/Dot.NetCore_Angular2_App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788" y="1371158"/>
            <a:ext cx="28003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88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we learn from here?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dirty="0" smtClean="0"/>
              <a:t>What is Angular 2</a:t>
            </a:r>
            <a:endParaRPr lang="en-US" dirty="0"/>
          </a:p>
          <a:p>
            <a:r>
              <a:rPr lang="en-US" dirty="0" smtClean="0"/>
              <a:t>Why we need </a:t>
            </a:r>
            <a:r>
              <a:rPr lang="en-US" dirty="0" err="1" smtClean="0"/>
              <a:t>TypeScript</a:t>
            </a:r>
            <a:endParaRPr lang="en-US" dirty="0"/>
          </a:p>
          <a:p>
            <a:r>
              <a:rPr lang="en-US" dirty="0" smtClean="0"/>
              <a:t>Why Angular2 is different</a:t>
            </a:r>
          </a:p>
          <a:p>
            <a:r>
              <a:rPr lang="en-US" dirty="0" smtClean="0"/>
              <a:t>Angular2</a:t>
            </a:r>
          </a:p>
          <a:p>
            <a:pPr lvl="1"/>
            <a:r>
              <a:rPr lang="en-US" dirty="0" smtClean="0"/>
              <a:t>Components</a:t>
            </a:r>
          </a:p>
          <a:p>
            <a:pPr lvl="1"/>
            <a:r>
              <a:rPr lang="en-US" dirty="0" smtClean="0"/>
              <a:t>Meta Data</a:t>
            </a:r>
          </a:p>
          <a:p>
            <a:pPr lvl="1"/>
            <a:r>
              <a:rPr lang="en-US" dirty="0" smtClean="0"/>
              <a:t>Binding</a:t>
            </a:r>
          </a:p>
          <a:p>
            <a:pPr lvl="1"/>
            <a:r>
              <a:rPr lang="en-US" dirty="0" smtClean="0"/>
              <a:t>Pipes</a:t>
            </a:r>
          </a:p>
          <a:p>
            <a:pPr lvl="1"/>
            <a:r>
              <a:rPr lang="en-US" dirty="0" smtClean="0"/>
              <a:t>Triggering DOM Events</a:t>
            </a:r>
          </a:p>
          <a:p>
            <a:pPr lvl="1"/>
            <a:r>
              <a:rPr lang="en-US" dirty="0"/>
              <a:t>Lifecycle </a:t>
            </a:r>
            <a:r>
              <a:rPr lang="en-US" dirty="0" smtClean="0"/>
              <a:t>Hooks</a:t>
            </a:r>
          </a:p>
          <a:p>
            <a:pPr lvl="1"/>
            <a:r>
              <a:rPr lang="en-US" dirty="0"/>
              <a:t>Services</a:t>
            </a:r>
            <a:endParaRPr lang="en-US" dirty="0" smtClean="0"/>
          </a:p>
          <a:p>
            <a:pPr lvl="1"/>
            <a:r>
              <a:rPr lang="en-US" dirty="0"/>
              <a:t>Http and Observables</a:t>
            </a:r>
            <a:endParaRPr lang="en-US" dirty="0" smtClean="0"/>
          </a:p>
          <a:p>
            <a:pPr lvl="1"/>
            <a:r>
              <a:rPr lang="en-US" dirty="0" smtClean="0"/>
              <a:t>Navigation and Routing</a:t>
            </a:r>
          </a:p>
          <a:p>
            <a:pPr lvl="1"/>
            <a:r>
              <a:rPr lang="en-US" dirty="0" smtClean="0"/>
              <a:t>Bootstrapping in 1 place</a:t>
            </a:r>
          </a:p>
          <a:p>
            <a:r>
              <a:rPr lang="en-US" dirty="0" smtClean="0"/>
              <a:t>Wrapping everything up with </a:t>
            </a:r>
            <a:r>
              <a:rPr lang="en-US" dirty="0" err="1" smtClean="0"/>
              <a:t>Dot.Net</a:t>
            </a:r>
            <a:r>
              <a:rPr lang="en-US" dirty="0" smtClean="0"/>
              <a:t> Core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Create a demo CRUD app with Angular 2 and </a:t>
            </a:r>
            <a:r>
              <a:rPr lang="en-US" dirty="0" err="1" smtClean="0">
                <a:solidFill>
                  <a:srgbClr val="FF0000"/>
                </a:solidFill>
              </a:rPr>
              <a:t>Dot.Net</a:t>
            </a:r>
            <a:r>
              <a:rPr lang="en-US" dirty="0" smtClean="0">
                <a:solidFill>
                  <a:srgbClr val="FF0000"/>
                </a:solidFill>
              </a:rPr>
              <a:t> Core</a:t>
            </a:r>
          </a:p>
        </p:txBody>
      </p:sp>
    </p:spTree>
    <p:extLst>
      <p:ext uri="{BB962C8B-B14F-4D97-AF65-F5344CB8AC3E}">
        <p14:creationId xmlns:p14="http://schemas.microsoft.com/office/powerpoint/2010/main" val="208392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661295" y="411891"/>
            <a:ext cx="5947246" cy="648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Why Angular?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6275"/>
            <a:ext cx="12192000" cy="550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60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61295" y="411891"/>
            <a:ext cx="5947246" cy="648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Why Angular 2?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1050"/>
            <a:ext cx="121920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97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841600" y="399012"/>
            <a:ext cx="5947246" cy="648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What is </a:t>
            </a:r>
            <a:r>
              <a:rPr lang="en-US" dirty="0" err="1" smtClean="0"/>
              <a:t>TypeScript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41600" y="5562531"/>
            <a:ext cx="62455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More -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www.typescriptlang.org/docs/tutorial.html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985" y="1105012"/>
            <a:ext cx="6990476" cy="4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00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983269" y="2730089"/>
            <a:ext cx="5947246" cy="648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Why we need </a:t>
            </a:r>
            <a:r>
              <a:rPr lang="en-US" dirty="0" err="1" smtClean="0"/>
              <a:t>TypeScript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19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ildren Playing 16x9">
  <a:themeElements>
    <a:clrScheme name="Children Happy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3461883.potx" id="{18737D51-7733-4200-B5C9-BF22CA2CE631}" vid="{40CEFE45-12FF-4454-86EB-59F04C858872}"/>
    </a:ext>
  </a:extLst>
</a:theme>
</file>

<file path=ppt/theme/theme2.xml><?xml version="1.0" encoding="utf-8"?>
<a:theme xmlns:a="http://schemas.openxmlformats.org/drawingml/2006/main" name="Office Theme">
  <a:themeElements>
    <a:clrScheme name="Children Happy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hildren Happy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Children playing education presentation design (cartoon illustration, widescreen)</Template>
  <TotalTime>235</TotalTime>
  <Words>355</Words>
  <Application>Microsoft Office PowerPoint</Application>
  <PresentationFormat>Widescreen</PresentationFormat>
  <Paragraphs>91</Paragraphs>
  <Slides>44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Euphemia</vt:lpstr>
      <vt:lpstr>Wingdings</vt:lpstr>
      <vt:lpstr>Children Playing 16x9</vt:lpstr>
      <vt:lpstr>Angular 2 and TypeScript with ASP.Net Core</vt:lpstr>
      <vt:lpstr>Prerequisite</vt:lpstr>
      <vt:lpstr>What will we learn from here?</vt:lpstr>
      <vt:lpstr>How will we learn from here?</vt:lpstr>
      <vt:lpstr>What will we learn from here?</vt:lpstr>
      <vt:lpstr>PowerPoint Presentation</vt:lpstr>
      <vt:lpstr>PowerPoint Presentation</vt:lpstr>
      <vt:lpstr>PowerPoint Presentation</vt:lpstr>
      <vt:lpstr>PowerPoint Presentation</vt:lpstr>
      <vt:lpstr>Building Block of an Angular 2 App</vt:lpstr>
      <vt:lpstr>Components</vt:lpstr>
      <vt:lpstr>What is Component</vt:lpstr>
      <vt:lpstr>Creating a component Class</vt:lpstr>
      <vt:lpstr>Creating a component Class : Cont.</vt:lpstr>
      <vt:lpstr>Meta Data</vt:lpstr>
      <vt:lpstr>Defining Meta Data</vt:lpstr>
      <vt:lpstr>Importing</vt:lpstr>
      <vt:lpstr>Templating</vt:lpstr>
      <vt:lpstr>Bootstrapping</vt:lpstr>
      <vt:lpstr>Bootstrapping</vt:lpstr>
      <vt:lpstr>Nested Components</vt:lpstr>
      <vt:lpstr>Component as a Directive</vt:lpstr>
      <vt:lpstr>Binding</vt:lpstr>
      <vt:lpstr>Data Binding with Interpolation</vt:lpstr>
      <vt:lpstr>Property Binding</vt:lpstr>
      <vt:lpstr>Data Filtering</vt:lpstr>
      <vt:lpstr>With Expression</vt:lpstr>
      <vt:lpstr>With Pipes</vt:lpstr>
      <vt:lpstr>Events</vt:lpstr>
      <vt:lpstr>Dom Events</vt:lpstr>
      <vt:lpstr>Triggering DOM Events with Event Binding</vt:lpstr>
      <vt:lpstr>Lifecycle Hooks</vt:lpstr>
      <vt:lpstr>Using HTTP</vt:lpstr>
      <vt:lpstr>Dependency Injection</vt:lpstr>
      <vt:lpstr>Service – Process of Working</vt:lpstr>
      <vt:lpstr>Creating a Service</vt:lpstr>
      <vt:lpstr>Registering a Service</vt:lpstr>
      <vt:lpstr>Inject a Service to Use</vt:lpstr>
      <vt:lpstr>Calling a Service Method</vt:lpstr>
      <vt:lpstr>Creating a HTTP Request</vt:lpstr>
      <vt:lpstr>Routing</vt:lpstr>
      <vt:lpstr>Configuring Routes</vt:lpstr>
      <vt:lpstr>What we can do from here?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 2 and TypeScript with ASP.Net Core</dc:title>
  <dc:creator>S. M. Abrar Jahin</dc:creator>
  <cp:lastModifiedBy>S. M. Abrar Jahin</cp:lastModifiedBy>
  <cp:revision>66</cp:revision>
  <dcterms:created xsi:type="dcterms:W3CDTF">2016-12-21T05:20:01Z</dcterms:created>
  <dcterms:modified xsi:type="dcterms:W3CDTF">2016-12-26T10:58:59Z</dcterms:modified>
</cp:coreProperties>
</file>